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256" r:id="rId3"/>
    <p:sldId id="298" r:id="rId4"/>
    <p:sldId id="282" r:id="rId5"/>
    <p:sldId id="297" r:id="rId6"/>
    <p:sldId id="312" r:id="rId7"/>
    <p:sldId id="301" r:id="rId8"/>
    <p:sldId id="300" r:id="rId9"/>
    <p:sldId id="302" r:id="rId10"/>
    <p:sldId id="303" r:id="rId11"/>
    <p:sldId id="304" r:id="rId12"/>
    <p:sldId id="305" r:id="rId13"/>
    <p:sldId id="306" r:id="rId14"/>
    <p:sldId id="313" r:id="rId15"/>
    <p:sldId id="314" r:id="rId16"/>
    <p:sldId id="315" r:id="rId17"/>
    <p:sldId id="316" r:id="rId18"/>
    <p:sldId id="311" r:id="rId19"/>
    <p:sldId id="310" r:id="rId20"/>
    <p:sldId id="276" r:id="rId21"/>
    <p:sldId id="309" r:id="rId22"/>
    <p:sldId id="299" r:id="rId23"/>
    <p:sldId id="317" r:id="rId24"/>
    <p:sldId id="308" r:id="rId25"/>
    <p:sldId id="318" r:id="rId26"/>
    <p:sldId id="319" r:id="rId27"/>
    <p:sldId id="320" r:id="rId28"/>
    <p:sldId id="321" r:id="rId29"/>
    <p:sldId id="322" r:id="rId30"/>
    <p:sldId id="323" r:id="rId31"/>
    <p:sldId id="324" r:id="rId32"/>
    <p:sldId id="325" r:id="rId33"/>
    <p:sldId id="326" r:id="rId34"/>
    <p:sldId id="327" r:id="rId35"/>
    <p:sldId id="329" r:id="rId36"/>
    <p:sldId id="330" r:id="rId37"/>
    <p:sldId id="331" r:id="rId38"/>
    <p:sldId id="332" r:id="rId39"/>
    <p:sldId id="338" r:id="rId40"/>
    <p:sldId id="333" r:id="rId41"/>
    <p:sldId id="334" r:id="rId42"/>
    <p:sldId id="335" r:id="rId43"/>
    <p:sldId id="336" r:id="rId44"/>
    <p:sldId id="337" r:id="rId45"/>
    <p:sldId id="283" r:id="rId46"/>
    <p:sldId id="328" r:id="rId47"/>
    <p:sldId id="266" r:id="rId48"/>
    <p:sldId id="267" r:id="rId49"/>
    <p:sldId id="284" r:id="rId50"/>
    <p:sldId id="286" r:id="rId51"/>
    <p:sldId id="287" r:id="rId52"/>
    <p:sldId id="288" r:id="rId53"/>
    <p:sldId id="289" r:id="rId54"/>
    <p:sldId id="290" r:id="rId55"/>
    <p:sldId id="291" r:id="rId5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57" autoAdjust="0"/>
    <p:restoredTop sz="79391" autoAdjust="0"/>
  </p:normalViewPr>
  <p:slideViewPr>
    <p:cSldViewPr>
      <p:cViewPr varScale="1">
        <p:scale>
          <a:sx n="85" d="100"/>
          <a:sy n="85" d="100"/>
        </p:scale>
        <p:origin x="1306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3848E7C-B4B0-4C61-9273-97E47FD0058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0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556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76111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8204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59" y="1845734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754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1244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03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2400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63705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160171D-958A-42E5-9799-01A0C1B5449D}" type="slidenum">
              <a:rPr lang="ru-RU" smtClean="0">
                <a:solidFill>
                  <a:srgbClr val="637052"/>
                </a:solidFill>
              </a:rPr>
              <a:pPr/>
              <a:t>‹#›</a:t>
            </a:fld>
            <a:endParaRPr lang="ru-RU">
              <a:solidFill>
                <a:srgbClr val="63705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089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4948" cy="822960"/>
          </a:xfrm>
        </p:spPr>
        <p:txBody>
          <a:bodyPr lIns="91440" tIns="0" rIns="9144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3"/>
            <a:ext cx="7584948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8873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509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8"/>
            <a:ext cx="5800725" cy="5757422"/>
          </a:xfrm>
        </p:spPr>
        <p:txBody>
          <a:bodyPr vert="eaVert" lIns="45720" tIns="0" rIns="45720" bIns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7559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9144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5734"/>
            <a:ext cx="75438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684F11EC-B30D-41C6-B521-FBED2D1568DE}" type="datetimeFigureOut">
              <a:rPr lang="ru-RU" smtClean="0"/>
              <a:pPr/>
              <a:t>09.10.2022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8160171D-958A-42E5-9799-01A0C1B5449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3701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Liliaceae" TargetMode="External"/><Relationship Id="rId3" Type="http://schemas.openxmlformats.org/officeDocument/2006/relationships/hyperlink" Target="https://en.wikipedia.org/wiki/Plant" TargetMode="External"/><Relationship Id="rId7" Type="http://schemas.openxmlformats.org/officeDocument/2006/relationships/hyperlink" Target="https://en.wikipedia.org/wiki/Liliales" TargetMode="External"/><Relationship Id="rId2" Type="http://schemas.openxmlformats.org/officeDocument/2006/relationships/hyperlink" Target="https://en.wikipedia.org/wiki/Taxonomy_(biology)" TargetMode="External"/><Relationship Id="rId1" Type="http://schemas.openxmlformats.org/officeDocument/2006/relationships/slideLayout" Target="../slideLayouts/slideLayout15.xml"/><Relationship Id="rId6" Type="http://schemas.openxmlformats.org/officeDocument/2006/relationships/hyperlink" Target="https://en.wikipedia.org/wiki/Monocotyledon" TargetMode="External"/><Relationship Id="rId5" Type="http://schemas.openxmlformats.org/officeDocument/2006/relationships/hyperlink" Target="https://en.wikipedia.org/wiki/Flowering_plant" TargetMode="External"/><Relationship Id="rId10" Type="http://schemas.openxmlformats.org/officeDocument/2006/relationships/hyperlink" Target="https://en.wikipedia.org/wiki/Lilieae" TargetMode="External"/><Relationship Id="rId4" Type="http://schemas.openxmlformats.org/officeDocument/2006/relationships/hyperlink" Target="https://en.wikipedia.org/wiki/Vascular_plant" TargetMode="External"/><Relationship Id="rId9" Type="http://schemas.openxmlformats.org/officeDocument/2006/relationships/hyperlink" Target="https://en.wikipedia.org/wiki/Lilioideae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07704" y="1196752"/>
            <a:ext cx="6172200" cy="1894362"/>
          </a:xfrm>
        </p:spPr>
        <p:txBody>
          <a:bodyPr/>
          <a:lstStyle/>
          <a:p>
            <a:pPr algn="ctr"/>
            <a:r>
              <a:rPr lang="kk-KZ" dirty="0">
                <a:solidFill>
                  <a:srgbClr val="002060"/>
                </a:solidFill>
              </a:rPr>
              <a:t>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MAGNOLIOPHYTA</a:t>
            </a:r>
            <a:b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 LILIOPSIDA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86FD67-BFD6-4E33-9E04-537A45B7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2FB373-82FB-44F7-AC5F-4BC158D1B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C81304-F914-40A3-92CB-BE100DFEE5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4600" r="39762" b="23400"/>
          <a:stretch/>
        </p:blipFill>
        <p:spPr>
          <a:xfrm>
            <a:off x="611560" y="829500"/>
            <a:ext cx="7488832" cy="418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576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A9083-AC1C-4FA6-9003-05CA857EA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5E9818F-A39C-46F9-80A6-1587DBD00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C80BD8-FD82-4D27-BC2F-0CB97E85A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33201" r="41338" b="23400"/>
          <a:stretch/>
        </p:blipFill>
        <p:spPr>
          <a:xfrm>
            <a:off x="800100" y="758952"/>
            <a:ext cx="7543800" cy="468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2577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DE817A-CA1E-4189-92D3-F7678BD23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D7B02A-A4C7-4FEA-8D7B-88982D4BC6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9AB4F8-3CAF-4164-A553-CF083C317B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4600" r="41338" b="22000"/>
          <a:stretch/>
        </p:blipFill>
        <p:spPr>
          <a:xfrm>
            <a:off x="994460" y="908720"/>
            <a:ext cx="720080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50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695727-FDA1-4B78-85A4-34692E2B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0CF83C-CB78-4513-B25F-1E0C60D120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D76ADF-E6DA-415E-90ED-977FF80135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20601" r="42126" b="32578"/>
          <a:stretch/>
        </p:blipFill>
        <p:spPr>
          <a:xfrm>
            <a:off x="395536" y="775012"/>
            <a:ext cx="8244048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81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B233B4-B4D3-4E98-A70D-1699E8AC8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D8CA1D-B934-4648-85E8-2791A8C33E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59FCDC-7E17-424A-AD39-6904E0FB7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22001" r="38187" b="32578"/>
          <a:stretch/>
        </p:blipFill>
        <p:spPr>
          <a:xfrm>
            <a:off x="467543" y="1052736"/>
            <a:ext cx="8664587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51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2ABE0-F4F2-4A45-9ED1-06B07B559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197559-6D8F-4EB0-88B9-5FC842685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A78BC8D-3517-4023-9EF1-B64B0F445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5" t="34600" r="39763" b="23400"/>
          <a:stretch/>
        </p:blipFill>
        <p:spPr>
          <a:xfrm>
            <a:off x="994460" y="1098057"/>
            <a:ext cx="7200800" cy="4977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7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20F2A3-5DB0-409B-BD62-0BF7692C5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01455C-45BD-47E6-8D57-7CCBD56173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6DE5A2-658D-4850-8933-1794AB079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00" t="31800" r="46062" b="41600"/>
          <a:stretch/>
        </p:blipFill>
        <p:spPr>
          <a:xfrm>
            <a:off x="467544" y="1772816"/>
            <a:ext cx="8464215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0483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B9E03880-BB26-4432-8D4D-4B0D0A06C0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2708356"/>
              </p:ext>
            </p:extLst>
          </p:nvPr>
        </p:nvGraphicFramePr>
        <p:xfrm>
          <a:off x="2195736" y="548680"/>
          <a:ext cx="3552866" cy="4729332"/>
        </p:xfrm>
        <a:graphic>
          <a:graphicData uri="http://schemas.openxmlformats.org/drawingml/2006/table">
            <a:tbl>
              <a:tblPr/>
              <a:tblGrid>
                <a:gridCol w="1776433">
                  <a:extLst>
                    <a:ext uri="{9D8B030D-6E8A-4147-A177-3AD203B41FA5}">
                      <a16:colId xmlns:a16="http://schemas.microsoft.com/office/drawing/2014/main" val="2946831299"/>
                    </a:ext>
                  </a:extLst>
                </a:gridCol>
                <a:gridCol w="1776433">
                  <a:extLst>
                    <a:ext uri="{9D8B030D-6E8A-4147-A177-3AD203B41FA5}">
                      <a16:colId xmlns:a16="http://schemas.microsoft.com/office/drawing/2014/main" val="2878237061"/>
                    </a:ext>
                  </a:extLst>
                </a:gridCol>
              </a:tblGrid>
              <a:tr h="948714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en-US" sz="1800" u="none" strike="noStrike" dirty="0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" tooltip="Taxonomy (biology)"/>
                        </a:rPr>
                        <a:t>Scientific classification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FAB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K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9758225"/>
                  </a:ext>
                </a:extLst>
              </a:tr>
              <a:tr h="45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Kingdom: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3" tooltip="Plant"/>
                        </a:rPr>
                        <a:t>Plantae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548032"/>
                  </a:ext>
                </a:extLst>
              </a:tr>
              <a:tr h="45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Clade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4" tooltip="Vascular plant"/>
                        </a:rPr>
                        <a:t>Tracheophytes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418341"/>
                  </a:ext>
                </a:extLst>
              </a:tr>
              <a:tr h="45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Clade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5" tooltip="Flowering plant"/>
                        </a:rPr>
                        <a:t>Angiosperms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6885084"/>
                  </a:ext>
                </a:extLst>
              </a:tr>
              <a:tr h="45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i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Clade</a:t>
                      </a: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6" tooltip="Monocotyledon"/>
                        </a:rPr>
                        <a:t>Monocots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700832"/>
                  </a:ext>
                </a:extLst>
              </a:tr>
              <a:tr h="26665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Order: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 tooltip="Liliales"/>
                        </a:rPr>
                        <a:t>Liliales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748493"/>
                  </a:ext>
                </a:extLst>
              </a:tr>
              <a:tr h="45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Family: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 tooltip="Liliaceae"/>
                        </a:rPr>
                        <a:t>Liliaceae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697880"/>
                  </a:ext>
                </a:extLst>
              </a:tr>
              <a:tr h="451257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Subfamily: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 tooltip="Lilioideae"/>
                        </a:rPr>
                        <a:t>Lilioideae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8217743"/>
                  </a:ext>
                </a:extLst>
              </a:tr>
              <a:tr h="26665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Tribe: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u="none" strike="noStrike">
                          <a:solidFill>
                            <a:srgbClr val="0645AD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 tooltip="Lilieae"/>
                        </a:rPr>
                        <a:t>Lilieae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9609512"/>
                  </a:ext>
                </a:extLst>
              </a:tr>
              <a:tr h="266652"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Genus:</a:t>
                      </a: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800" b="1" i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Lilium sp.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373" marR="83373" marT="41686" marB="41686">
                    <a:lnL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303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1736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A02DBD-A3E6-48EC-91D7-FF989784F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F8D97A-3CCB-4C0C-9AC0-180E20F964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122" name="Picture 2" descr="What Is The Floral Formula Of Liliaceae? All About Liliaceae Family.">
            <a:extLst>
              <a:ext uri="{FF2B5EF4-FFF2-40B4-BE49-F238E27FC236}">
                <a16:creationId xmlns:a16="http://schemas.microsoft.com/office/drawing/2014/main" id="{3B4FD37B-C854-44FE-81A1-F1A8A0CD4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90" y="1124744"/>
            <a:ext cx="8338219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7050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ru-RU" dirty="0"/>
              <a:t>Отдел: </a:t>
            </a:r>
            <a:r>
              <a:rPr lang="en-US" i="1" dirty="0" err="1"/>
              <a:t>Magnolyophyta</a:t>
            </a:r>
            <a:endParaRPr lang="en-US" i="1" dirty="0"/>
          </a:p>
          <a:p>
            <a:r>
              <a:rPr lang="ru-RU" dirty="0"/>
              <a:t>Класс:</a:t>
            </a:r>
            <a:r>
              <a:rPr lang="en-US" dirty="0"/>
              <a:t> </a:t>
            </a:r>
            <a:r>
              <a:rPr lang="en-US" i="1" dirty="0" err="1"/>
              <a:t>Liliales</a:t>
            </a:r>
            <a:endParaRPr lang="en-US" i="1" dirty="0"/>
          </a:p>
          <a:p>
            <a:r>
              <a:rPr lang="ru-RU" dirty="0"/>
              <a:t>Порядок: </a:t>
            </a:r>
            <a:r>
              <a:rPr lang="en-US" i="1" dirty="0" err="1"/>
              <a:t>Asparagales</a:t>
            </a:r>
            <a:endParaRPr lang="en-US" i="1" dirty="0"/>
          </a:p>
          <a:p>
            <a:r>
              <a:rPr lang="ru-RU" dirty="0"/>
              <a:t>Семейство:</a:t>
            </a:r>
            <a:r>
              <a:rPr lang="en-US" i="1" dirty="0" err="1"/>
              <a:t>Amaryllidáceae</a:t>
            </a:r>
            <a:endParaRPr lang="ru-RU" i="1" dirty="0"/>
          </a:p>
          <a:p>
            <a:r>
              <a:rPr lang="ru-RU" dirty="0"/>
              <a:t>Род:</a:t>
            </a:r>
            <a:r>
              <a:rPr lang="en-US" dirty="0"/>
              <a:t> </a:t>
            </a:r>
            <a:r>
              <a:rPr lang="la-Latn" i="1" dirty="0"/>
              <a:t>Asparagus</a:t>
            </a:r>
            <a:endParaRPr lang="ru-RU" i="1" dirty="0"/>
          </a:p>
          <a:p>
            <a:r>
              <a:rPr lang="ru-RU" dirty="0"/>
              <a:t>Вид:</a:t>
            </a:r>
            <a:r>
              <a:rPr lang="en-US" dirty="0"/>
              <a:t> </a:t>
            </a:r>
            <a:r>
              <a:rPr lang="la-Latn" i="1" dirty="0"/>
              <a:t>A</a:t>
            </a:r>
            <a:r>
              <a:rPr lang="ru-RU" i="1" dirty="0"/>
              <a:t>. </a:t>
            </a:r>
            <a:r>
              <a:rPr lang="la-Latn" i="1" dirty="0"/>
              <a:t>officinalis</a:t>
            </a:r>
            <a:endParaRPr lang="en-US" i="1" dirty="0"/>
          </a:p>
        </p:txBody>
      </p:sp>
      <p:sp>
        <p:nvSpPr>
          <p:cNvPr id="57346" name="AutoShape 2" descr="\ast P_{{3+3}}\;A_{{3+3}}\;G_{{(\overline 3)}}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48" name="AutoShape 4" descr="\ast P_{{3+3}}\;A_{{3+3}}\;G_{{(\overline 3)}}"/>
          <p:cNvSpPr>
            <a:spLocks noChangeAspect="1" noChangeArrowheads="1"/>
          </p:cNvSpPr>
          <p:nvPr/>
        </p:nvSpPr>
        <p:spPr bwMode="auto">
          <a:xfrm>
            <a:off x="11588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0" name="Picture 6"/>
          <p:cNvPicPr>
            <a:picLocks noChangeAspect="1" noChangeArrowheads="1"/>
          </p:cNvPicPr>
          <p:nvPr/>
        </p:nvPicPr>
        <p:blipFill>
          <a:blip r:embed="rId2"/>
          <a:srcRect l="22511" t="35156" r="68155" b="58985"/>
          <a:stretch>
            <a:fillRect/>
          </a:stretch>
        </p:blipFill>
        <p:spPr bwMode="auto">
          <a:xfrm>
            <a:off x="1571604" y="4572008"/>
            <a:ext cx="4214842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352" name="Picture 8" descr="Картинки по запросу &quot;диаграмма цветка амариллисовых&quot;"/>
          <p:cNvPicPr>
            <a:picLocks noChangeAspect="1" noChangeArrowheads="1"/>
          </p:cNvPicPr>
          <p:nvPr/>
        </p:nvPicPr>
        <p:blipFill>
          <a:blip r:embed="rId3"/>
          <a:srcRect l="76480" t="63063" r="4359" b="6610"/>
          <a:stretch>
            <a:fillRect/>
          </a:stretch>
        </p:blipFill>
        <p:spPr bwMode="auto">
          <a:xfrm>
            <a:off x="5500694" y="1142984"/>
            <a:ext cx="2428892" cy="3007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0992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AB2F43-8685-4267-B1F8-634FC39ECB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48" t="17801" r="35039" b="33584"/>
          <a:stretch/>
        </p:blipFill>
        <p:spPr>
          <a:xfrm>
            <a:off x="467545" y="1232756"/>
            <a:ext cx="7992888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92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2F50A5-81CB-493F-9BE9-656842F5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32" y="469311"/>
            <a:ext cx="7249168" cy="3566160"/>
          </a:xfrm>
        </p:spPr>
        <p:txBody>
          <a:bodyPr/>
          <a:lstStyle/>
          <a:p>
            <a:endParaRPr lang="ru-KZ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86FE09-86E5-4FBF-A7C7-29FBFE6B08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100" name="Picture 4" descr="Diagram of a Lily">
            <a:extLst>
              <a:ext uri="{FF2B5EF4-FFF2-40B4-BE49-F238E27FC236}">
                <a16:creationId xmlns:a16="http://schemas.microsoft.com/office/drawing/2014/main" id="{EB90497C-D6E6-475F-9070-7F084301E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57" y="326894"/>
            <a:ext cx="4469284" cy="562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FLOWERING PLANTS | Plants, Flower anatomy, Planting flowers">
            <a:extLst>
              <a:ext uri="{FF2B5EF4-FFF2-40B4-BE49-F238E27FC236}">
                <a16:creationId xmlns:a16="http://schemas.microsoft.com/office/drawing/2014/main" id="{7341FFA5-923E-48EA-A381-571DF12008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564" y="972421"/>
            <a:ext cx="3839392" cy="4544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833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C0AE04-35A6-4AE5-885D-E22477E3D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CA52BAC-B55B-4621-B851-4011207A7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755D07-D8FE-4F06-A73F-897283926B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33201" r="34250" b="20600"/>
          <a:stretch/>
        </p:blipFill>
        <p:spPr>
          <a:xfrm>
            <a:off x="179512" y="783106"/>
            <a:ext cx="814152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029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9B329E-E65E-46D1-93A1-B4B747C1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BC9C35-C503-4276-9103-5D06DF7FA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383588-6245-411C-8459-CD59D14645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4600" r="40550" b="20600"/>
          <a:stretch/>
        </p:blipFill>
        <p:spPr>
          <a:xfrm>
            <a:off x="812870" y="908720"/>
            <a:ext cx="7128792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3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566B0F-D0BB-4BE7-88A3-E5DDEDE4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7036452-F9DA-4223-9DAB-4A95D59AE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DDE7CD6-FA50-4494-8719-50CD0F571C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00" t="15153" r="28738" b="6935"/>
          <a:stretch/>
        </p:blipFill>
        <p:spPr>
          <a:xfrm>
            <a:off x="822960" y="474693"/>
            <a:ext cx="7349440" cy="512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78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0DFB24-C2ED-4B4C-BFF5-2F9976413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 </a:t>
            </a:r>
            <a:r>
              <a:rPr lang="en-US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Poaceae</a:t>
            </a:r>
            <a:endParaRPr lang="ru-KZ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5A44845-318A-4F1F-8658-552A99518D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28556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71528-DADF-4451-9512-B095C2099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D1ED05-4B8C-410A-9272-8D2B63547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028902-0844-4C67-9E59-40A447191D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88" t="6601" r="5900" b="9487"/>
          <a:stretch/>
        </p:blipFill>
        <p:spPr>
          <a:xfrm>
            <a:off x="539551" y="476672"/>
            <a:ext cx="7903203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498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2C3795-6466-4FF5-A5DE-51F622101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13D949-97CD-4D94-9AB2-75F511420B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280ED8-334F-430C-9DDB-25B8E77FF4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138" t="33201" r="38975" b="19201"/>
          <a:stretch/>
        </p:blipFill>
        <p:spPr>
          <a:xfrm>
            <a:off x="611560" y="980728"/>
            <a:ext cx="7632848" cy="46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26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32A41-5852-4467-9EB6-F7B2C78C6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E05883-30A4-43FF-A1DF-02DF2754C4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00" t="33201" r="38188" b="19201"/>
          <a:stretch/>
        </p:blipFill>
        <p:spPr>
          <a:xfrm>
            <a:off x="822960" y="692696"/>
            <a:ext cx="7796336" cy="471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762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3A6F7-0A31-41BA-8CE0-2A3F2FE18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AE6307-4B4B-4A94-8729-6BBF0EE4A6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34600" r="40550" b="23400"/>
          <a:stretch/>
        </p:blipFill>
        <p:spPr>
          <a:xfrm>
            <a:off x="251520" y="1160200"/>
            <a:ext cx="7656851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669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A19C00-24B5-4B69-A8F4-93F409562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19B1285-6E60-423F-9C89-5FCC4FEB14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33201" r="38188" b="20600"/>
          <a:stretch/>
        </p:blipFill>
        <p:spPr>
          <a:xfrm>
            <a:off x="359532" y="404664"/>
            <a:ext cx="8424936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2642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2E602EF2-E47A-46B2-81DC-A716870CE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2" y="1628800"/>
            <a:ext cx="7648575" cy="421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322CC9-7980-4351-8E80-96055D4A2BD6}"/>
              </a:ext>
            </a:extLst>
          </p:cNvPr>
          <p:cNvSpPr txBox="1"/>
          <p:nvPr/>
        </p:nvSpPr>
        <p:spPr>
          <a:xfrm>
            <a:off x="179512" y="287522"/>
            <a:ext cx="85689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Traditionally, the flowering plants have been divided into two major groups, or classes,: the Dicots (</a:t>
            </a:r>
            <a:r>
              <a:rPr lang="en-US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Magnoliopsida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 and the Monocots (</a:t>
            </a:r>
            <a:r>
              <a:rPr lang="en-US" sz="1600" b="1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Liliopsida</a:t>
            </a:r>
            <a:r>
              <a:rPr lang="en-US" sz="16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). Many people take this separation into two classes for granted, because it is "plainly obvious", but botanists have not always recognized these as the two fundamental groups of angiosperms.</a:t>
            </a:r>
            <a:endParaRPr lang="ru-KZ" sz="1600" dirty="0"/>
          </a:p>
        </p:txBody>
      </p:sp>
    </p:spTree>
    <p:extLst>
      <p:ext uri="{BB962C8B-B14F-4D97-AF65-F5344CB8AC3E}">
        <p14:creationId xmlns:p14="http://schemas.microsoft.com/office/powerpoint/2010/main" val="2284099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E2D3C-C570-4053-8498-5CEA77EBB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33201" r="37400" b="20600"/>
          <a:stretch/>
        </p:blipFill>
        <p:spPr>
          <a:xfrm>
            <a:off x="467544" y="620688"/>
            <a:ext cx="8028384" cy="427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6145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2CF50FD-A669-43BB-8A41-72F1AC9262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3201" r="46063" b="20600"/>
          <a:stretch/>
        </p:blipFill>
        <p:spPr>
          <a:xfrm>
            <a:off x="827584" y="692696"/>
            <a:ext cx="7272808" cy="461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654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904439-2F27-4BBA-8A90-66655FA03A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34600" r="39763" b="20600"/>
          <a:stretch/>
        </p:blipFill>
        <p:spPr>
          <a:xfrm>
            <a:off x="503548" y="836712"/>
            <a:ext cx="8136904" cy="4268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5780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919C6EB-4F6C-47E8-81FB-A126CA42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75" t="33201" r="38975" b="17800"/>
          <a:stretch/>
        </p:blipFill>
        <p:spPr>
          <a:xfrm>
            <a:off x="899592" y="692696"/>
            <a:ext cx="7884368" cy="459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416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12AA93A-C124-44CE-A852-0DF926BF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3" t="33201" r="38975" b="22000"/>
          <a:stretch/>
        </p:blipFill>
        <p:spPr>
          <a:xfrm>
            <a:off x="107504" y="1052736"/>
            <a:ext cx="7920880" cy="40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6071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F64636-69DB-4F63-A877-A720D63AEA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33201" r="39763" b="19201"/>
          <a:stretch/>
        </p:blipFill>
        <p:spPr>
          <a:xfrm>
            <a:off x="0" y="692696"/>
            <a:ext cx="826821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1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B6684-591C-4FDF-9E19-21B5A7ABAE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7" t="34600" r="38975" b="20600"/>
          <a:stretch/>
        </p:blipFill>
        <p:spPr>
          <a:xfrm>
            <a:off x="522675" y="908720"/>
            <a:ext cx="8098650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020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E7CA4-E65D-48CC-9104-6D99D1CF9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07" t="33599" r="40257" b="21601"/>
          <a:stretch/>
        </p:blipFill>
        <p:spPr>
          <a:xfrm>
            <a:off x="208693" y="548680"/>
            <a:ext cx="4392488" cy="46915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A0E8DD-A43C-4AC9-8A4E-9693E4F812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15" t="34171" r="38476" b="24743"/>
          <a:stretch/>
        </p:blipFill>
        <p:spPr>
          <a:xfrm>
            <a:off x="4648653" y="687166"/>
            <a:ext cx="4281464" cy="441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3344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E5D0A2-8ED6-45A0-B2D9-7C36F117E4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31800" r="38188" b="22000"/>
          <a:stretch/>
        </p:blipFill>
        <p:spPr>
          <a:xfrm>
            <a:off x="179512" y="1441539"/>
            <a:ext cx="4176464" cy="352839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4E0A09-696E-4F56-A0E4-26EF45163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25" t="33201" r="38188" b="20600"/>
          <a:stretch/>
        </p:blipFill>
        <p:spPr>
          <a:xfrm>
            <a:off x="4283968" y="1412776"/>
            <a:ext cx="4680520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732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D515B5-0A23-4CF8-B14B-C940A56729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3201" r="38976" b="22000"/>
          <a:stretch/>
        </p:blipFill>
        <p:spPr>
          <a:xfrm>
            <a:off x="467544" y="908720"/>
            <a:ext cx="7956376" cy="417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3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4F2680F-2B6B-4B2E-9A6D-469EA496A1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463" t="10800" r="25588" b="29000"/>
          <a:stretch/>
        </p:blipFill>
        <p:spPr>
          <a:xfrm>
            <a:off x="1311260" y="404664"/>
            <a:ext cx="6521479" cy="539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949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4305B6-7132-4B69-8C61-C15478871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63" t="34600" r="40550" b="20600"/>
          <a:stretch/>
        </p:blipFill>
        <p:spPr>
          <a:xfrm>
            <a:off x="467544" y="908720"/>
            <a:ext cx="7812360" cy="4385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99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799FC1-DF1A-43D2-B5DA-15D81F7011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6000" r="40551" b="24800"/>
          <a:stretch/>
        </p:blipFill>
        <p:spPr>
          <a:xfrm>
            <a:off x="626990" y="1124744"/>
            <a:ext cx="789001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1935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3D96DB-91CD-4B39-B01E-5BAE9F0877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3201" r="37401" b="20600"/>
          <a:stretch/>
        </p:blipFill>
        <p:spPr>
          <a:xfrm>
            <a:off x="585375" y="836712"/>
            <a:ext cx="7973249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19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553D63-4A0C-43FD-801D-880CCD7DF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988" t="33201" r="38188" b="27600"/>
          <a:stretch/>
        </p:blipFill>
        <p:spPr>
          <a:xfrm>
            <a:off x="1" y="1124744"/>
            <a:ext cx="9036496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235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65785" y="1285875"/>
            <a:ext cx="4091940" cy="2415921"/>
          </a:xfrm>
        </p:spPr>
        <p:txBody>
          <a:bodyPr>
            <a:normAutofit fontScale="70000" lnSpcReduction="20000"/>
          </a:bodyPr>
          <a:lstStyle/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Phylum</a:t>
            </a:r>
            <a:r>
              <a:rPr lang="ru-RU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Magnoliophyta</a:t>
            </a:r>
            <a:r>
              <a:rPr lang="en-US" sz="36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kk-KZ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Liliopsida</a:t>
            </a:r>
            <a:endParaRPr lang="en-US" sz="36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Order</a:t>
            </a:r>
            <a:r>
              <a:rPr lang="kk-KZ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Poales</a:t>
            </a:r>
            <a:endParaRPr lang="en-US" sz="36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Family</a:t>
            </a:r>
            <a:r>
              <a:rPr lang="kk-KZ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Poaceae</a:t>
            </a:r>
            <a:endParaRPr lang="en-US" sz="36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Genus</a:t>
            </a:r>
            <a:r>
              <a:rPr lang="kk-KZ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Secale</a:t>
            </a:r>
          </a:p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r>
              <a:rPr lang="ru-RU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Secale</a:t>
            </a:r>
            <a:r>
              <a:rPr lang="en-US" sz="36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cereale</a:t>
            </a:r>
            <a:endParaRPr lang="ru-RU" sz="36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09800" y="4181475"/>
            <a:ext cx="1685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(2)+2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А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3</a:t>
            </a: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G</a:t>
            </a:r>
            <a:r>
              <a:rPr lang="en-US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(2)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Male and female sign.sv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2" y="4352925"/>
            <a:ext cx="309563" cy="44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66435"/>
          <a:stretch/>
        </p:blipFill>
        <p:spPr>
          <a:xfrm>
            <a:off x="5191125" y="1477818"/>
            <a:ext cx="2838450" cy="262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4197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16412A-BDFD-48A3-82B3-79F036FE78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33201" r="37400" b="19201"/>
          <a:stretch/>
        </p:blipFill>
        <p:spPr>
          <a:xfrm>
            <a:off x="505666" y="1052736"/>
            <a:ext cx="8132668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29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357158" y="714356"/>
            <a:ext cx="7467600" cy="4873752"/>
          </a:xfrm>
        </p:spPr>
        <p:txBody>
          <a:bodyPr/>
          <a:lstStyle/>
          <a:p>
            <a:r>
              <a:rPr lang="ru-RU" dirty="0"/>
              <a:t>Отдел: </a:t>
            </a:r>
            <a:r>
              <a:rPr lang="en-US" dirty="0" err="1"/>
              <a:t>Magnolyophyta</a:t>
            </a:r>
            <a:endParaRPr lang="en-US" dirty="0"/>
          </a:p>
          <a:p>
            <a:r>
              <a:rPr lang="ru-RU" dirty="0"/>
              <a:t>Класс: </a:t>
            </a:r>
            <a:r>
              <a:rPr lang="en-US" dirty="0" err="1"/>
              <a:t>Cyperales</a:t>
            </a:r>
            <a:endParaRPr lang="en-US" dirty="0"/>
          </a:p>
          <a:p>
            <a:r>
              <a:rPr lang="ru-RU" dirty="0"/>
              <a:t>Порядок: </a:t>
            </a:r>
            <a:r>
              <a:rPr lang="en-US" dirty="0" err="1"/>
              <a:t>Liliopsida</a:t>
            </a:r>
            <a:endParaRPr lang="en-US" dirty="0"/>
          </a:p>
          <a:p>
            <a:r>
              <a:rPr lang="ru-RU" dirty="0"/>
              <a:t>Семейство: </a:t>
            </a:r>
            <a:r>
              <a:rPr lang="en-US" dirty="0" err="1"/>
              <a:t>Cyperaceae</a:t>
            </a:r>
            <a:endParaRPr lang="ru-RU" dirty="0"/>
          </a:p>
          <a:p>
            <a:r>
              <a:rPr lang="ru-RU" dirty="0"/>
              <a:t>Род:</a:t>
            </a:r>
            <a:r>
              <a:rPr lang="en-US" dirty="0" err="1"/>
              <a:t>Carex</a:t>
            </a:r>
            <a:endParaRPr lang="ru-RU" dirty="0"/>
          </a:p>
          <a:p>
            <a:r>
              <a:rPr lang="ru-RU" dirty="0"/>
              <a:t>Вид:</a:t>
            </a:r>
            <a:r>
              <a:rPr lang="en-US" dirty="0"/>
              <a:t>C. </a:t>
            </a:r>
            <a:r>
              <a:rPr lang="en-US" dirty="0" err="1"/>
              <a:t>physodes</a:t>
            </a:r>
            <a:endParaRPr lang="en-US" dirty="0"/>
          </a:p>
        </p:txBody>
      </p:sp>
      <p:sp>
        <p:nvSpPr>
          <p:cNvPr id="48130" name="AutoShape 2" descr="Картинки по запросу &quot;Строение осоковых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8132" name="AutoShape 4" descr="Семейство Осоковы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 descr="C:\Documents and Settings\1\Рабочий стол\цветковые (схемы)\450px-Flower-diagram-of-Carex.svg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572000" y="714356"/>
            <a:ext cx="3940172" cy="478472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000496" y="5572140"/>
            <a:ext cx="482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dirty="0"/>
              <a:t>А – мужской цвток, ВС</a:t>
            </a:r>
            <a:r>
              <a:rPr lang="en-US" dirty="0"/>
              <a:t>D</a:t>
            </a:r>
            <a:r>
              <a:rPr lang="kk-KZ" dirty="0"/>
              <a:t>- женский цветок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643438" y="6000768"/>
            <a:ext cx="3578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 — мешочек, 2 — цветоножка</a:t>
            </a: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827584" y="4106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25" name="Рисунок 8" descr="Male black symbol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84" y="4163938"/>
            <a:ext cx="114300" cy="11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42210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kumimoji="0" lang="en-US" altLang="ru-R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</a:t>
            </a: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kumimoji="0" lang="en-US" altLang="ru-R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alt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r>
              <a:rPr kumimoji="0" lang="en-US" altLang="ru-RU" sz="16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 </a:t>
            </a:r>
            <a:endParaRPr kumimoji="0" lang="en-US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Рисунок 10" descr="Venus symbol.sv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09" y="4610864"/>
            <a:ext cx="171450" cy="1714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806338" y="4490753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P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A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0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G</a:t>
            </a:r>
            <a:r>
              <a:rPr lang="en-US" baseline="-25000" dirty="0">
                <a:latin typeface="Times New Roman" panose="02020603050405020304" pitchFamily="18" charset="0"/>
                <a:ea typeface="Calibri" panose="020F0502020204030204" pitchFamily="34" charset="0"/>
              </a:rPr>
              <a:t>(3)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ru-RU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28596" y="642918"/>
            <a:ext cx="7467600" cy="4873752"/>
          </a:xfrm>
        </p:spPr>
        <p:txBody>
          <a:bodyPr/>
          <a:lstStyle/>
          <a:p>
            <a:r>
              <a:rPr lang="ru-RU" dirty="0"/>
              <a:t>Отдел: </a:t>
            </a:r>
            <a:r>
              <a:rPr lang="en-US" i="1" dirty="0" err="1"/>
              <a:t>Magnolyophyta</a:t>
            </a:r>
            <a:endParaRPr lang="en-US" i="1" dirty="0"/>
          </a:p>
          <a:p>
            <a:r>
              <a:rPr lang="ru-RU" dirty="0"/>
              <a:t>Класс:</a:t>
            </a:r>
            <a:r>
              <a:rPr lang="en-US" dirty="0"/>
              <a:t> </a:t>
            </a:r>
            <a:r>
              <a:rPr lang="en-US" i="1" dirty="0" err="1"/>
              <a:t>Liliales</a:t>
            </a:r>
            <a:endParaRPr lang="en-US" i="1" dirty="0"/>
          </a:p>
          <a:p>
            <a:r>
              <a:rPr lang="ru-RU" dirty="0"/>
              <a:t>Порядок: </a:t>
            </a:r>
            <a:r>
              <a:rPr lang="en-US" i="1" dirty="0" err="1"/>
              <a:t>Liliopsida</a:t>
            </a:r>
            <a:endParaRPr lang="en-US" i="1" dirty="0"/>
          </a:p>
          <a:p>
            <a:r>
              <a:rPr lang="ru-RU" dirty="0"/>
              <a:t>Семейство:</a:t>
            </a:r>
            <a:r>
              <a:rPr lang="en-US" i="1" dirty="0" err="1"/>
              <a:t>Liliaceae</a:t>
            </a:r>
            <a:endParaRPr lang="ru-RU" i="1" dirty="0"/>
          </a:p>
          <a:p>
            <a:r>
              <a:rPr lang="ru-RU" dirty="0"/>
              <a:t>Род:</a:t>
            </a:r>
            <a:r>
              <a:rPr lang="en-US" dirty="0"/>
              <a:t> </a:t>
            </a:r>
            <a:r>
              <a:rPr lang="en-US" i="1" dirty="0" err="1"/>
              <a:t>Tulipa</a:t>
            </a:r>
            <a:endParaRPr lang="ru-RU" i="1" dirty="0"/>
          </a:p>
          <a:p>
            <a:r>
              <a:rPr lang="ru-RU" dirty="0"/>
              <a:t>Вид:</a:t>
            </a:r>
            <a:r>
              <a:rPr lang="en-US" dirty="0"/>
              <a:t> </a:t>
            </a:r>
            <a:r>
              <a:rPr lang="en-US" i="1" dirty="0"/>
              <a:t>T. </a:t>
            </a:r>
            <a:r>
              <a:rPr lang="en-US" i="1" dirty="0" err="1"/>
              <a:t>regeli</a:t>
            </a:r>
            <a:endParaRPr lang="en-US" i="1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5984" y="4357694"/>
            <a:ext cx="34034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</a:rPr>
              <a:t> </a:t>
            </a:r>
            <a:r>
              <a:rPr lang="ru-RU" sz="3600" dirty="0">
                <a:latin typeface="Times New Roman" pitchFamily="18" charset="0"/>
              </a:rPr>
              <a:t>*♀♂ О</a:t>
            </a:r>
            <a:r>
              <a:rPr lang="ru-RU" dirty="0">
                <a:latin typeface="Times New Roman" pitchFamily="18" charset="0"/>
              </a:rPr>
              <a:t>3+3 </a:t>
            </a:r>
            <a:r>
              <a:rPr lang="en-US" sz="3200" dirty="0">
                <a:latin typeface="Times New Roman" pitchFamily="18" charset="0"/>
              </a:rPr>
              <a:t>A</a:t>
            </a:r>
            <a:r>
              <a:rPr lang="ru-RU" dirty="0">
                <a:latin typeface="Times New Roman" pitchFamily="18" charset="0"/>
              </a:rPr>
              <a:t>3+3</a:t>
            </a:r>
            <a:r>
              <a:rPr lang="en-US" sz="3200" dirty="0">
                <a:latin typeface="Times New Roman" pitchFamily="18" charset="0"/>
              </a:rPr>
              <a:t>G</a:t>
            </a:r>
            <a:r>
              <a:rPr lang="en-US" sz="3600" dirty="0">
                <a:latin typeface="Times New Roman" pitchFamily="18" charset="0"/>
              </a:rPr>
              <a:t> </a:t>
            </a:r>
            <a:r>
              <a:rPr lang="ru-RU" u="sng" dirty="0">
                <a:latin typeface="Times New Roman" pitchFamily="18" charset="0"/>
              </a:rPr>
              <a:t>(3)</a:t>
            </a:r>
            <a:endParaRPr lang="ru-RU" dirty="0">
              <a:latin typeface="Times New Roman" pitchFamily="18" charset="0"/>
            </a:endParaRPr>
          </a:p>
        </p:txBody>
      </p:sp>
      <p:pic>
        <p:nvPicPr>
          <p:cNvPr id="50178" name="Picture 2" descr="https://encrypted-tbn0.gstatic.com/images?q=tbn:ANd9GcRa6hn6cwFxdOnjII2ceKRzW8ljkaV-VsbwTdeKyo8rQDsdxLQ_"/>
          <p:cNvPicPr>
            <a:picLocks noChangeAspect="1" noChangeArrowheads="1"/>
          </p:cNvPicPr>
          <p:nvPr/>
        </p:nvPicPr>
        <p:blipFill>
          <a:blip r:embed="rId2"/>
          <a:srcRect l="40573" t="16667" r="25096" b="35417"/>
          <a:stretch>
            <a:fillRect/>
          </a:stretch>
        </p:blipFill>
        <p:spPr bwMode="auto">
          <a:xfrm>
            <a:off x="4572000" y="928670"/>
            <a:ext cx="3286148" cy="3435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27584" y="112474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Magnoliophyta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Liliopsida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Poales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Typhaceae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Typha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Вид: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T. </a:t>
            </a:r>
            <a:r>
              <a:rPr lang="en-US" i="1" dirty="0"/>
              <a:t>minima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71892" t="61759" r="18291" b="19201"/>
          <a:stretch/>
        </p:blipFill>
        <p:spPr>
          <a:xfrm>
            <a:off x="827584" y="3645024"/>
            <a:ext cx="2088232" cy="2278071"/>
          </a:xfrm>
          <a:prstGeom prst="rect">
            <a:avLst/>
          </a:prstGeom>
        </p:spPr>
      </p:pic>
      <p:pic>
        <p:nvPicPr>
          <p:cNvPr id="2052" name="Picture 4" descr="Картинки по запросу формула рогозовы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6672"/>
            <a:ext cx="3316969" cy="551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87704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Отдел: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Magnoliophyta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Liliopsida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Порядок: </a:t>
            </a:r>
            <a:r>
              <a:rPr lang="en-US" i="1" dirty="0" err="1"/>
              <a:t>Alismatáles</a:t>
            </a:r>
            <a:r>
              <a:rPr lang="en-US" i="1" dirty="0"/>
              <a:t> </a:t>
            </a:r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Семейство: </a:t>
            </a:r>
            <a:r>
              <a:rPr lang="la-Latn" i="1" dirty="0"/>
              <a:t>Potamogeton</a:t>
            </a:r>
            <a:r>
              <a:rPr lang="en-US" i="1" dirty="0" err="1"/>
              <a:t>aceae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Род: </a:t>
            </a:r>
            <a:r>
              <a:rPr lang="la-Latn" i="1" dirty="0"/>
              <a:t>Potamogeton natans</a:t>
            </a:r>
            <a:r>
              <a:rPr lang="la-Latn" dirty="0"/>
              <a:t> </a:t>
            </a:r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Вид: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la-Latn" i="1" dirty="0"/>
              <a:t>natans</a:t>
            </a:r>
            <a:endParaRPr lang="ru-RU" dirty="0"/>
          </a:p>
        </p:txBody>
      </p:sp>
      <p:pic>
        <p:nvPicPr>
          <p:cNvPr id="4098" name="Picture 2" descr="Картинки по запросу Рдестовые (Potamogetonacea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76672"/>
            <a:ext cx="3888432" cy="5859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1283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3DB229-A70F-4795-87E2-93BD11750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332656"/>
            <a:ext cx="7543800" cy="1085872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Liliaceae family</a:t>
            </a:r>
            <a:endParaRPr lang="ru-K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72B190-9F3C-4AD8-AA8D-8116FE054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D63E844D-058D-4D18-AF2F-EBCE4351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25587"/>
            <a:ext cx="6768752" cy="47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5243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090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Rare and endemic species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Рисунок 1" descr="Описание: Точечный рисунок (7)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69083"/>
            <a:ext cx="3816424" cy="453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05980" y="5589240"/>
            <a:ext cx="4572000" cy="6773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Tulipa</a:t>
            </a:r>
            <a:r>
              <a:rPr lang="en-US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greigei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Regel,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2867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330 тюлпан региля"/>
          <p:cNvPicPr>
            <a:picLocks noChangeAspect="1" noChangeArrowheads="1"/>
          </p:cNvPicPr>
          <p:nvPr/>
        </p:nvPicPr>
        <p:blipFill>
          <a:blip r:embed="rId2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"/>
          <a:stretch>
            <a:fillRect/>
          </a:stretch>
        </p:blipFill>
        <p:spPr bwMode="auto">
          <a:xfrm>
            <a:off x="683568" y="548680"/>
            <a:ext cx="3331350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589240"/>
            <a:ext cx="34371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Tulipa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regelii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Krasn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Тюльпан </a:t>
            </a:r>
            <a:r>
              <a:rPr lang="ru-RU" sz="1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Регеля</a:t>
            </a:r>
            <a:endParaRPr lang="ru-RU" sz="1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1400" dirty="0"/>
              <a:t>Узко­локальный эндемик. Редкий вид</a:t>
            </a:r>
          </a:p>
          <a:p>
            <a:pPr algn="ctr">
              <a:spcAft>
                <a:spcPts val="0"/>
              </a:spcAft>
            </a:pP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7" name="Picture 3" descr="327 тюльпан поз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"/>
          <a:stretch>
            <a:fillRect/>
          </a:stretch>
        </p:blipFill>
        <p:spPr bwMode="auto">
          <a:xfrm>
            <a:off x="4215036" y="548680"/>
            <a:ext cx="3317114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06510" y="5570699"/>
            <a:ext cx="3090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Tulipa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tarda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Stapf</a:t>
            </a:r>
            <a:r>
              <a:rPr lang="ru-RU" sz="1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Тюльпан поздний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Редкий вид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0879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364%20а"/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"/>
          <a:stretch>
            <a:fillRect/>
          </a:stretch>
        </p:blipFill>
        <p:spPr bwMode="auto">
          <a:xfrm>
            <a:off x="358768" y="556097"/>
            <a:ext cx="2952328" cy="509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5925473"/>
            <a:ext cx="30246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i="1" dirty="0" err="1"/>
              <a:t>Stipa</a:t>
            </a:r>
            <a:r>
              <a:rPr lang="en-US" sz="1200" b="1" i="1" dirty="0"/>
              <a:t> a</a:t>
            </a:r>
            <a:r>
              <a:rPr lang="ru-RU" sz="1200" b="1" i="1" dirty="0"/>
              <a:t>т</a:t>
            </a:r>
            <a:r>
              <a:rPr lang="en-US" sz="1200" b="1" i="1" dirty="0" err="1"/>
              <a:t>omala</a:t>
            </a:r>
            <a:r>
              <a:rPr lang="en-US" sz="1200" b="1" i="1" dirty="0"/>
              <a:t> </a:t>
            </a:r>
            <a:r>
              <a:rPr lang="en-US" sz="1200" b="1" dirty="0"/>
              <a:t>P. </a:t>
            </a:r>
            <a:r>
              <a:rPr lang="en-US" sz="1200" b="1" dirty="0" err="1"/>
              <a:t>Smirn</a:t>
            </a:r>
            <a:r>
              <a:rPr lang="en-US" sz="1200" b="1" dirty="0"/>
              <a:t>.</a:t>
            </a:r>
            <a:r>
              <a:rPr lang="ru-RU" sz="1200" b="1" dirty="0"/>
              <a:t> – Ковыль</a:t>
            </a:r>
          </a:p>
          <a:p>
            <a:r>
              <a:rPr lang="ru-RU" sz="1200" b="1" dirty="0"/>
              <a:t> уклоняющийся</a:t>
            </a:r>
            <a:endParaRPr lang="ru-RU" sz="1200" dirty="0"/>
          </a:p>
          <a:p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Эндемичный вид. Редкий, исчезающий вид</a:t>
            </a:r>
            <a:endParaRPr lang="ru-RU" sz="1200" dirty="0"/>
          </a:p>
        </p:txBody>
      </p:sp>
      <p:pic>
        <p:nvPicPr>
          <p:cNvPr id="7171" name="Picture 3" descr="362%20а"/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r="2107"/>
          <a:stretch>
            <a:fillRect/>
          </a:stretch>
        </p:blipFill>
        <p:spPr bwMode="auto">
          <a:xfrm>
            <a:off x="3621319" y="846138"/>
            <a:ext cx="4279205" cy="4195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79912" y="5894695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19100" algn="just"/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Koeleria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sclerophylla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P. </a:t>
            </a:r>
            <a:r>
              <a:rPr lang="en-US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Smirn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Тонконог жестколистый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19100" algn="just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Очень редкий, сокращающийся в численности, вид.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723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60%20а"/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"/>
          <a:stretch>
            <a:fillRect/>
          </a:stretch>
        </p:blipFill>
        <p:spPr bwMode="auto">
          <a:xfrm>
            <a:off x="683568" y="260648"/>
            <a:ext cx="3240360" cy="501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5373216"/>
            <a:ext cx="33123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err="1"/>
              <a:t>Scirpus</a:t>
            </a:r>
            <a:r>
              <a:rPr lang="en-US" sz="1400" b="1" i="1" dirty="0"/>
              <a:t> </a:t>
            </a:r>
            <a:r>
              <a:rPr lang="en-US" sz="1400" b="1" i="1" dirty="0" err="1"/>
              <a:t>kasachstanicus</a:t>
            </a:r>
            <a:r>
              <a:rPr lang="en-US" sz="1400" b="1" i="1" dirty="0"/>
              <a:t> </a:t>
            </a:r>
            <a:r>
              <a:rPr lang="en-US" sz="1400" dirty="0" err="1"/>
              <a:t>Dobroch</a:t>
            </a:r>
            <a:r>
              <a:rPr lang="ru-RU" sz="1400" dirty="0"/>
              <a:t>. </a:t>
            </a:r>
            <a:r>
              <a:rPr lang="ru-RU" sz="1400" b="1" i="1" dirty="0"/>
              <a:t>- </a:t>
            </a:r>
            <a:r>
              <a:rPr lang="ru-RU" sz="1400" dirty="0"/>
              <a:t>камыш казахстанский </a:t>
            </a:r>
          </a:p>
          <a:p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Вид, находящийся под угрозой исчезновения.</a:t>
            </a:r>
            <a:endParaRPr lang="ru-RU" sz="1400" dirty="0"/>
          </a:p>
        </p:txBody>
      </p:sp>
      <p:pic>
        <p:nvPicPr>
          <p:cNvPr id="8195" name="Picture 3" descr="348"/>
          <p:cNvPicPr>
            <a:picLocks noChangeAspect="1" noChangeArrowheads="1"/>
          </p:cNvPicPr>
          <p:nvPr/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"/>
          <a:stretch>
            <a:fillRect/>
          </a:stretch>
        </p:blipFill>
        <p:spPr bwMode="auto">
          <a:xfrm>
            <a:off x="4788024" y="476672"/>
            <a:ext cx="2772816" cy="4389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5445224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Ungernia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sewerzowii</a:t>
            </a:r>
            <a:r>
              <a:rPr lang="en-US" sz="1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(Regel) B. </a:t>
            </a:r>
            <a:r>
              <a:rPr lang="en-US" sz="1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Fedtsch</a:t>
            </a:r>
            <a:r>
              <a:rPr lang="en-US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</a:p>
          <a:p>
            <a:pPr algn="just">
              <a:spcAft>
                <a:spcPts val="0"/>
              </a:spcAft>
            </a:pPr>
            <a:r>
              <a:rPr lang="ru-RU" sz="1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унгерния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северцова</a:t>
            </a: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Редкий вид</a:t>
            </a:r>
            <a:r>
              <a:rPr lang="ru-RU" sz="2000" dirty="0"/>
              <a:t>.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539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060848"/>
            <a:ext cx="7467600" cy="1143000"/>
          </a:xfrm>
        </p:spPr>
        <p:txBody>
          <a:bodyPr>
            <a:normAutofit/>
          </a:bodyPr>
          <a:lstStyle/>
          <a:p>
            <a:pPr algn="ctr"/>
            <a:r>
              <a:rPr lang="kk-KZ" sz="3600" dirty="0"/>
              <a:t>Спасибо за внимание !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36837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B5EB07-272D-4ABF-A55D-EDDF8E48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6A61A66-E044-419B-9C6E-E6C0BDFF1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211581-D816-4D82-BA41-B986145AE5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38" t="34601" r="35825" b="26200"/>
          <a:stretch/>
        </p:blipFill>
        <p:spPr>
          <a:xfrm>
            <a:off x="413417" y="836712"/>
            <a:ext cx="7985173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3634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51A01-EF77-4FDA-A5A5-D2F710E080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199C72-6601-4748-AA73-40C732E42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E5DC9-09C1-4AF4-8C60-393A2E63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76" t="34600" r="35037" b="22000"/>
          <a:stretch/>
        </p:blipFill>
        <p:spPr>
          <a:xfrm>
            <a:off x="587170" y="1059624"/>
            <a:ext cx="7969660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8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E9887A-2BB6-4FB7-8D9E-A7F2A448F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9912AE-86E9-459D-BF95-DA3E3BC82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E36CA5-664C-4E52-AE4C-6A3D7B637E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1" t="33201" r="38188" b="22000"/>
          <a:stretch/>
        </p:blipFill>
        <p:spPr>
          <a:xfrm>
            <a:off x="908950" y="1261872"/>
            <a:ext cx="7371819" cy="433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27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DE4D8-850B-4D0F-BA4E-8D4DFFA25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796711B-6705-466D-9EC3-2C071517FB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KZ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830100-D79F-43B9-84BB-6C5D8F4507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0" t="33201" r="38188" b="20600"/>
          <a:stretch/>
        </p:blipFill>
        <p:spPr>
          <a:xfrm>
            <a:off x="1069896" y="1124744"/>
            <a:ext cx="7251144" cy="379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6363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277</TotalTime>
  <Words>366</Words>
  <Application>Microsoft Office PowerPoint</Application>
  <PresentationFormat>Экран (4:3)</PresentationFormat>
  <Paragraphs>80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54</vt:i4>
      </vt:variant>
    </vt:vector>
  </HeadingPairs>
  <TitlesOfParts>
    <vt:vector size="63" baseType="lpstr">
      <vt:lpstr>Arial</vt:lpstr>
      <vt:lpstr>Calibri</vt:lpstr>
      <vt:lpstr>Calibri Light</vt:lpstr>
      <vt:lpstr>Century Schoolbook</vt:lpstr>
      <vt:lpstr>Times New Roman</vt:lpstr>
      <vt:lpstr>Wingdings</vt:lpstr>
      <vt:lpstr>Wingdings 2</vt:lpstr>
      <vt:lpstr>Эркер</vt:lpstr>
      <vt:lpstr>Ретро</vt:lpstr>
      <vt:lpstr> MAGNOLIOPHYTA CLASS LILIOPSIDA</vt:lpstr>
      <vt:lpstr>Презентация PowerPoint</vt:lpstr>
      <vt:lpstr>Презентация PowerPoint</vt:lpstr>
      <vt:lpstr>Презентация PowerPoint</vt:lpstr>
      <vt:lpstr>Liliaceae family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Family Poaceae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Rare and endemic species</vt:lpstr>
      <vt:lpstr>Презентация PowerPoint</vt:lpstr>
      <vt:lpstr>Презентация PowerPoint</vt:lpstr>
      <vt:lpstr>Презентация PowerPoint</vt:lpstr>
      <vt:lpstr>Спасибо за внимание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Алена Запарина</cp:lastModifiedBy>
  <cp:revision>33</cp:revision>
  <dcterms:created xsi:type="dcterms:W3CDTF">2019-10-16T16:29:44Z</dcterms:created>
  <dcterms:modified xsi:type="dcterms:W3CDTF">2022-10-09T16:43:31Z</dcterms:modified>
</cp:coreProperties>
</file>